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</p:sldMasterIdLst>
  <p:notesMasterIdLst>
    <p:notesMasterId r:id="rId18"/>
  </p:notesMasterIdLst>
  <p:handoutMasterIdLst>
    <p:handoutMasterId r:id="rId19"/>
  </p:handoutMasterIdLst>
  <p:sldIdLst>
    <p:sldId id="1293" r:id="rId2"/>
    <p:sldId id="1568" r:id="rId3"/>
    <p:sldId id="1294" r:id="rId4"/>
    <p:sldId id="1565" r:id="rId5"/>
    <p:sldId id="1566" r:id="rId6"/>
    <p:sldId id="1567" r:id="rId7"/>
    <p:sldId id="1570" r:id="rId8"/>
    <p:sldId id="1571" r:id="rId9"/>
    <p:sldId id="1573" r:id="rId10"/>
    <p:sldId id="1575" r:id="rId11"/>
    <p:sldId id="1569" r:id="rId12"/>
    <p:sldId id="1463" r:id="rId13"/>
    <p:sldId id="1464" r:id="rId14"/>
    <p:sldId id="1465" r:id="rId15"/>
    <p:sldId id="1466" r:id="rId16"/>
    <p:sldId id="1467" r:id="rId17"/>
  </p:sldIdLst>
  <p:sldSz cx="9906000" cy="6858000" type="A4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Futura Bk BT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Futura Bk BT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Futura Bk BT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Futura Bk BT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33CC"/>
        </a:solidFill>
        <a:latin typeface="Futura Bk BT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33CC"/>
        </a:solidFill>
        <a:latin typeface="Futura Bk BT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33CC"/>
        </a:solidFill>
        <a:latin typeface="Futura Bk BT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33CC"/>
        </a:solidFill>
        <a:latin typeface="Futura Bk BT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33CC"/>
        </a:solidFill>
        <a:latin typeface="Futura Bk BT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1434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2251">
          <p15:clr>
            <a:srgbClr val="A4A3A4"/>
          </p15:clr>
        </p15:guide>
        <p15:guide id="7" pos="2213">
          <p15:clr>
            <a:srgbClr val="A4A3A4"/>
          </p15:clr>
        </p15:guide>
        <p15:guide id="8" pos="5842">
          <p15:clr>
            <a:srgbClr val="A4A3A4"/>
          </p15:clr>
        </p15:guide>
        <p15:guide id="9" pos="2893">
          <p15:clr>
            <a:srgbClr val="A4A3A4"/>
          </p15:clr>
        </p15:guide>
        <p15:guide id="10" pos="398">
          <p15:clr>
            <a:srgbClr val="A4A3A4"/>
          </p15:clr>
        </p15:guide>
        <p15:guide id="11" pos="4934">
          <p15:clr>
            <a:srgbClr val="A4A3A4"/>
          </p15:clr>
        </p15:guide>
        <p15:guide id="12" pos="4254">
          <p15:clr>
            <a:srgbClr val="A4A3A4"/>
          </p15:clr>
        </p15:guide>
        <p15:guide id="13" pos="1805">
          <p15:clr>
            <a:srgbClr val="A4A3A4"/>
          </p15:clr>
        </p15:guide>
        <p15:guide id="14" pos="6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871C"/>
    <a:srgbClr val="FC0128"/>
    <a:srgbClr val="FF3300"/>
    <a:srgbClr val="FFC000"/>
    <a:srgbClr val="FF0000"/>
    <a:srgbClr val="0066FF"/>
    <a:srgbClr val="063DE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5" autoAdjust="0"/>
    <p:restoredTop sz="93733" autoAdjust="0"/>
  </p:normalViewPr>
  <p:slideViewPr>
    <p:cSldViewPr snapToObjects="1">
      <p:cViewPr varScale="1">
        <p:scale>
          <a:sx n="72" d="100"/>
          <a:sy n="72" d="100"/>
        </p:scale>
        <p:origin x="1200" y="72"/>
      </p:cViewPr>
      <p:guideLst>
        <p:guide orient="horz" pos="3838"/>
        <p:guide orient="horz" pos="2069"/>
        <p:guide orient="horz" pos="663"/>
        <p:guide orient="horz" pos="1434"/>
        <p:guide orient="horz" pos="1207"/>
        <p:guide orient="horz" pos="2251"/>
        <p:guide pos="2213"/>
        <p:guide pos="5842"/>
        <p:guide pos="2893"/>
        <p:guide pos="398"/>
        <p:guide pos="4934"/>
        <p:guide pos="4254"/>
        <p:guide pos="1805"/>
        <p:guide pos="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2664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70663" y="9798050"/>
            <a:ext cx="458787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451" tIns="46397" rIns="94451" bIns="46397" anchor="ctr">
            <a:spAutoFit/>
          </a:bodyPr>
          <a:lstStyle/>
          <a:p>
            <a:pPr algn="r" eaLnBrk="0" hangingPunct="0">
              <a:defRPr/>
            </a:pPr>
            <a:fld id="{7C8A8667-8CEA-4173-8BD4-9BE35A46C4E5}" type="slidenum">
              <a:rPr lang="it-IT" sz="1500" b="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‹#›</a:t>
            </a:fld>
            <a:endParaRPr lang="it-IT" sz="1500" b="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8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8850" y="892175"/>
            <a:ext cx="51831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70450"/>
            <a:ext cx="5202237" cy="402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451" tIns="46397" rIns="94451" bIns="46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Klicken Sie,  um die Formate des Vorlagentextes zu bearbeiten</a:t>
            </a:r>
          </a:p>
          <a:p>
            <a:pPr lvl="1"/>
            <a:r>
              <a:rPr lang="it-IT" noProof="0"/>
              <a:t>Zweite Ebene</a:t>
            </a:r>
          </a:p>
          <a:p>
            <a:pPr lvl="2"/>
            <a:r>
              <a:rPr lang="it-IT" noProof="0"/>
              <a:t>Dritte Ebene</a:t>
            </a:r>
          </a:p>
          <a:p>
            <a:pPr lvl="3"/>
            <a:r>
              <a:rPr lang="it-IT" noProof="0"/>
              <a:t>Vierte Ebene</a:t>
            </a:r>
          </a:p>
          <a:p>
            <a:pPr lvl="4"/>
            <a:r>
              <a:rPr lang="it-IT" noProof="0"/>
              <a:t>Fünfte Ebene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70663" y="9798050"/>
            <a:ext cx="458787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451" tIns="46397" rIns="94451" bIns="46397" anchor="ctr">
            <a:spAutoFit/>
          </a:bodyPr>
          <a:lstStyle/>
          <a:p>
            <a:pPr algn="r" eaLnBrk="0" hangingPunct="0">
              <a:defRPr/>
            </a:pPr>
            <a:fld id="{2C7FEB33-44A1-42F8-B16A-7F724351FF05}" type="slidenum">
              <a:rPr lang="it-IT" sz="1500" b="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‹#›</a:t>
            </a:fld>
            <a:endParaRPr lang="it-IT" sz="1500" b="0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3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3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6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10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8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1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4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4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94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2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0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6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7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0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5825"/>
            <a:ext cx="4937125" cy="3886200"/>
          </a:xfrm>
          <a:noFill/>
          <a:ln w="9525"/>
        </p:spPr>
        <p:txBody>
          <a:bodyPr lIns="89814" tIns="44120" rIns="89814" bIns="44120"/>
          <a:lstStyle/>
          <a:p>
            <a:r>
              <a:rPr lang="it-IT"/>
              <a:t>Aggiunte features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10763" cy="686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9144000" y="63627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FD32CA6-FAF4-4302-AC83-74DB13BA8C9B}" type="slidenum">
              <a:rPr lang="en-GB" sz="1200" b="0">
                <a:solidFill>
                  <a:schemeClr val="tx1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GB" sz="1200" b="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4592638" y="6392863"/>
            <a:ext cx="322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0" y="873125"/>
            <a:ext cx="99060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Futura Bk BT" pitchFamily="34" charset="0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79438" y="228600"/>
            <a:ext cx="80454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Futura Bk BT" pitchFamily="34" charset="0"/>
              </a:rPr>
              <a:t>2014 "Energy to Grow"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60388" y="6381750"/>
            <a:ext cx="3886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b="0">
                <a:solidFill>
                  <a:schemeClr val="tx1"/>
                </a:solidFill>
                <a:latin typeface="Arial" charset="0"/>
              </a:rPr>
              <a:t>Carlo Gavazzi Controls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0" y="873125"/>
            <a:ext cx="9906000" cy="0"/>
          </a:xfrm>
          <a:prstGeom prst="line">
            <a:avLst/>
          </a:prstGeom>
          <a:noFill/>
          <a:ln w="25400">
            <a:solidFill>
              <a:srgbClr val="19436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1" name="Picture 19" descr="log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3488" y="115888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416496" y="228600"/>
            <a:ext cx="8045498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GB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Energy Management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81" r:id="rId2"/>
    <p:sldLayoutId id="2147483874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rgbClr val="FC01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1825" y="2276872"/>
            <a:ext cx="86423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GB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rPr>
              <a:t>New EM210_AV</a:t>
            </a:r>
          </a:p>
          <a:p>
            <a:pPr algn="ctr">
              <a:spcBef>
                <a:spcPts val="1200"/>
              </a:spcBef>
              <a:defRPr/>
            </a:pPr>
            <a:endParaRPr lang="en-GB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628800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Selectable pulse duration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0525" y="4648481"/>
            <a:ext cx="3240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120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(according to EN62052-31)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2266622"/>
            <a:ext cx="2740243" cy="253053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1827919" y="3488309"/>
            <a:ext cx="1944378" cy="1092819"/>
          </a:xfrm>
          <a:prstGeom prst="rect">
            <a:avLst/>
          </a:prstGeom>
          <a:solidFill>
            <a:srgbClr val="00B05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072" y="3122655"/>
            <a:ext cx="2520280" cy="146338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369758" y="2509712"/>
            <a:ext cx="3784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selectable: 30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100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(according to EN62052-31) 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60463" y="4587820"/>
            <a:ext cx="2242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Opto-mosfet</a:t>
            </a:r>
            <a:r>
              <a:rPr 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output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(linked to +kWh) </a:t>
            </a:r>
            <a:endParaRPr lang="it-IT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400" b="0" dirty="0">
              <a:solidFill>
                <a:srgbClr val="0000FF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96817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6" y="4688754"/>
            <a:ext cx="1116510" cy="111651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628800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New terminals position for better error-proof connection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3160" y="3791991"/>
            <a:ext cx="24352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 bwMode="auto">
          <a:xfrm>
            <a:off x="6690481" y="4877841"/>
            <a:ext cx="1871662" cy="79216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49528" y="3261766"/>
            <a:ext cx="2339975" cy="65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+mn-cs"/>
              </a:rPr>
              <a:t> I1   I2   I3      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+mn-cs"/>
              </a:rPr>
              <a:t>(N  L)</a:t>
            </a: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cs typeface="+mn-cs"/>
              </a:rPr>
              <a:t>In Out In Out In Out  N L1 L2 L3</a:t>
            </a:r>
            <a:endParaRPr lang="en-GB" sz="1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40351" y="4971003"/>
            <a:ext cx="2142208" cy="40229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EM210_AV</a:t>
            </a:r>
            <a:endParaRPr lang="en-GB" sz="11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1960" y="2848099"/>
            <a:ext cx="31130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49984" y="2404351"/>
            <a:ext cx="179387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EM21_AV</a:t>
            </a:r>
            <a:endParaRPr lang="en-GB" sz="1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2358256" y="2934861"/>
            <a:ext cx="1353863" cy="296460"/>
          </a:xfrm>
          <a:prstGeom prst="roundRect">
            <a:avLst/>
          </a:prstGeom>
          <a:solidFill>
            <a:srgbClr val="FF0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2358257" y="3232150"/>
            <a:ext cx="705791" cy="296460"/>
          </a:xfrm>
          <a:prstGeom prst="roundRect">
            <a:avLst/>
          </a:prstGeom>
          <a:solidFill>
            <a:srgbClr val="FF0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3064048" y="3229000"/>
            <a:ext cx="648071" cy="296460"/>
          </a:xfrm>
          <a:prstGeom prst="round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3712119" y="2928713"/>
            <a:ext cx="576065" cy="296460"/>
          </a:xfrm>
          <a:prstGeom prst="round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271960" y="4832870"/>
            <a:ext cx="3113088" cy="809625"/>
            <a:chOff x="1047750" y="4426892"/>
            <a:chExt cx="3113088" cy="809625"/>
          </a:xfrm>
        </p:grpSpPr>
        <p:pic>
          <p:nvPicPr>
            <p:cNvPr id="32779" name="Picture 1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7750" y="4426892"/>
              <a:ext cx="3113088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ttangolo arrotondato 24"/>
            <p:cNvSpPr/>
            <p:nvPr/>
          </p:nvSpPr>
          <p:spPr bwMode="auto">
            <a:xfrm>
              <a:off x="1136576" y="4501245"/>
              <a:ext cx="1353863" cy="296460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endParaRPr>
            </a:p>
          </p:txBody>
        </p:sp>
        <p:sp>
          <p:nvSpPr>
            <p:cNvPr id="26" name="Rettangolo arrotondato 25"/>
            <p:cNvSpPr/>
            <p:nvPr/>
          </p:nvSpPr>
          <p:spPr bwMode="auto">
            <a:xfrm>
              <a:off x="1136575" y="4797705"/>
              <a:ext cx="648073" cy="296460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itchFamily="34" charset="0"/>
              </a:endParaRP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2" y="2736915"/>
            <a:ext cx="1024280" cy="90428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6483200" y="3835055"/>
            <a:ext cx="2286224" cy="459851"/>
          </a:xfrm>
          <a:prstGeom prst="rect">
            <a:avLst/>
          </a:prstGeom>
          <a:solidFill>
            <a:srgbClr val="00B05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691727" y="4307247"/>
            <a:ext cx="2286223" cy="40229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EM210_AV</a:t>
            </a:r>
            <a:endParaRPr lang="en-GB" sz="1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705423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878" y="878337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Main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4819" name="CasellaDiTesto 12"/>
          <p:cNvSpPr txBox="1">
            <a:spLocks noChangeArrowheads="1"/>
          </p:cNvSpPr>
          <p:nvPr/>
        </p:nvSpPr>
        <p:spPr bwMode="auto">
          <a:xfrm>
            <a:off x="4305300" y="1484313"/>
            <a:ext cx="54006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External current transformer connection (5A)</a:t>
            </a: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Full set of variables available to perform a complete load analysis</a:t>
            </a: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Energy measurement  kWh (total imported active energy, total exported active energy) and total reactive energy for an accurate cost allocation</a:t>
            </a: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Easy connections management</a:t>
            </a: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US" b="0" dirty="0">
                <a:solidFill>
                  <a:schemeClr val="tx1"/>
                </a:solidFill>
                <a:latin typeface="Arial" charset="0"/>
              </a:rPr>
              <a:t>One digital outputs and </a:t>
            </a:r>
            <a:r>
              <a:rPr lang="en-US" b="0" dirty="0">
                <a:solidFill>
                  <a:schemeClr val="tx1"/>
                </a:solidFill>
                <a:latin typeface="Arial Narrow" pitchFamily="34" charset="0"/>
              </a:rPr>
              <a:t>RS485 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communication port </a:t>
            </a:r>
            <a:r>
              <a:rPr lang="en-GB" b="0" dirty="0">
                <a:solidFill>
                  <a:schemeClr val="tx1"/>
                </a:solidFill>
                <a:latin typeface="Arial" charset="0"/>
              </a:rPr>
              <a:t>for quick and easy data transmission to PC/PLC for full load control or integration to BMS</a:t>
            </a:r>
            <a:endParaRPr lang="en-US" b="0" dirty="0">
              <a:solidFill>
                <a:schemeClr val="tx1"/>
              </a:solidFill>
              <a:latin typeface="Arial" charset="0"/>
            </a:endParaRP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Detachable display</a:t>
            </a:r>
            <a:endParaRPr lang="en-US" b="0" dirty="0">
              <a:solidFill>
                <a:schemeClr val="tx1"/>
              </a:solidFill>
              <a:latin typeface="Arial" charset="0"/>
            </a:endParaRP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US" b="0" dirty="0">
                <a:solidFill>
                  <a:schemeClr val="tx1"/>
                </a:solidFill>
                <a:latin typeface="Arial" charset="0"/>
              </a:rPr>
              <a:t>Multi-use housing: for both DIN-rail and panel mounting </a:t>
            </a:r>
            <a:r>
              <a:rPr lang="en-GB" b="0" dirty="0">
                <a:solidFill>
                  <a:schemeClr val="tx1"/>
                </a:solidFill>
                <a:latin typeface="Arial" charset="0"/>
              </a:rPr>
              <a:t>applications</a:t>
            </a:r>
          </a:p>
          <a:p>
            <a:pPr marL="185738" indent="-185738">
              <a:buClr>
                <a:schemeClr val="tx2"/>
              </a:buClr>
              <a:buFont typeface="Arial" charset="0"/>
              <a:buChar char="▼"/>
            </a:pPr>
            <a:r>
              <a:rPr lang="en-GB" b="0" dirty="0">
                <a:solidFill>
                  <a:schemeClr val="tx1"/>
                </a:solidFill>
                <a:latin typeface="Arial" charset="0"/>
              </a:rPr>
              <a:t>Power supply: self power supply from 40V to   480VAC (</a:t>
            </a:r>
            <a:r>
              <a:rPr lang="en-GB" b="0" u="sng" dirty="0">
                <a:solidFill>
                  <a:schemeClr val="tx1"/>
                </a:solidFill>
                <a:latin typeface="Arial" charset="0"/>
              </a:rPr>
              <a:t>connection VL2-L3</a:t>
            </a:r>
            <a:r>
              <a:rPr lang="en-GB" b="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lvl="1">
              <a:buFont typeface="Arial" charset="0"/>
              <a:buChar char="•"/>
            </a:pPr>
            <a:endParaRPr lang="en-GB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403600"/>
            <a:ext cx="1944688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5" y="1812925"/>
            <a:ext cx="1860550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332382" y="1416833"/>
            <a:ext cx="637314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indent="-355600">
              <a:buClr>
                <a:schemeClr val="tx1"/>
              </a:buClr>
              <a:buFont typeface="Wingdings" pitchFamily="2" charset="2"/>
              <a:buNone/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Key Specifications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Housing (H x W x D):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72x72x64.6 mm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Display type: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LCD, 2 lines: 1st line:7-DGT, 2nd line:3-DGT + 3-DGT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Instantaneous variables: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3 x 3 DGT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Energy variables: 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1x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5+2DGT,  6+1DGT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, 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7 DGT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Accuracy: </a:t>
            </a:r>
            <a:r>
              <a:rPr lang="da-DK" sz="1400" b="0" dirty="0">
                <a:solidFill>
                  <a:schemeClr val="tx1"/>
                </a:solidFill>
                <a:latin typeface="Arial" charset="0"/>
              </a:rPr>
              <a:t>W-VA-PF: ±(1% RDG+2DGT); var: ±(2% RDG+2DGT); </a:t>
            </a:r>
          </a:p>
          <a:p>
            <a:pPr marL="432000" indent="-355600">
              <a:buClr>
                <a:srgbClr val="FF0000"/>
              </a:buClr>
            </a:pPr>
            <a:r>
              <a:rPr lang="da-DK" sz="1400" b="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V LN-A: ±(0.5% RDG+1DGT), 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kWh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GB" sz="14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Class B  (EN50470-3), Class1 (EN62053-21); </a:t>
            </a:r>
          </a:p>
          <a:p>
            <a:pPr marL="432000" indent="-355600">
              <a:buClr>
                <a:srgbClr val="FF0000"/>
              </a:buClr>
            </a:pP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kvarh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: Class 2 (EN62053-23).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System type: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Unbalanced: 2-3-phase; 1-phase </a:t>
            </a:r>
            <a:endParaRPr lang="en-GB" sz="1400" b="0" dirty="0">
              <a:solidFill>
                <a:schemeClr val="tx1"/>
              </a:solidFill>
              <a:latin typeface="Arial" charset="0"/>
            </a:endParaRP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Voltage inputs (Un):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120/230VLLAC (AV6 model)</a:t>
            </a:r>
          </a:p>
          <a:p>
            <a:pPr marL="432000" indent="-355600">
              <a:buClr>
                <a:srgbClr val="FF0000"/>
              </a:buClr>
            </a:pPr>
            <a:r>
              <a:rPr lang="en-GB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		     400VLLAC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 (AV5 model)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Current inputs (In):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In: 5AAC, Imax: 6AAC (shunt input technology)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 </a:t>
            </a:r>
            <a:endParaRPr lang="en-GB" sz="1400" dirty="0">
              <a:solidFill>
                <a:schemeClr val="tx1"/>
              </a:solidFill>
              <a:latin typeface="Arial" charset="0"/>
            </a:endParaRP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Method: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 TRMS 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Digital Pulse Output: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Proportionate to measured active energy (EN62052-31) 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Serial Communication Port: </a:t>
            </a:r>
            <a:r>
              <a:rPr lang="en-GB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RS485 (2-wire, Modbus), RTU protocol (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Baud-rate 9.6, 19.2, 38.4, 57.6, 115.2 kbps) </a:t>
            </a:r>
            <a:endParaRPr lang="en-GB" sz="14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Power supply: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Self power supply  (from 40V to   480VAC</a:t>
            </a:r>
            <a:r>
              <a:rPr lang="en-GB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through terminals VL2-L3)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Temperature range: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operating: -25°C to +55°C;        </a:t>
            </a:r>
          </a:p>
          <a:p>
            <a:pPr marL="432000" indent="-355600">
              <a:buClr>
                <a:srgbClr val="FF0000"/>
              </a:buClr>
            </a:pP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	 storage: -30°C to +70°C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Approvals: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CE, </a:t>
            </a:r>
            <a:r>
              <a:rPr lang="en-GB" sz="1400" b="0" dirty="0" err="1">
                <a:solidFill>
                  <a:schemeClr val="tx1"/>
                </a:solidFill>
                <a:latin typeface="Arial" charset="0"/>
              </a:rPr>
              <a:t>cULus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 listed</a:t>
            </a:r>
          </a:p>
          <a:p>
            <a:pPr marL="432000" indent="-355600">
              <a:buClr>
                <a:srgbClr val="FF0000"/>
              </a:buClr>
              <a:buFont typeface="Arial" charset="0"/>
              <a:buChar char="▼"/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Protection degree: </a:t>
            </a:r>
            <a:r>
              <a:rPr lang="en-GB" sz="1400" b="0" dirty="0">
                <a:solidFill>
                  <a:schemeClr val="tx1"/>
                </a:solidFill>
                <a:latin typeface="Arial" charset="0"/>
              </a:rPr>
              <a:t>IP50 (front)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673475"/>
            <a:ext cx="1944688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1812925"/>
            <a:ext cx="1860550" cy="186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5878" y="878337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Main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2627313"/>
            <a:ext cx="2971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35880" y="878337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Wiring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40964" name="Connettore 1 33"/>
          <p:cNvCxnSpPr>
            <a:cxnSpLocks noChangeShapeType="1"/>
          </p:cNvCxnSpPr>
          <p:nvPr/>
        </p:nvCxnSpPr>
        <p:spPr bwMode="auto">
          <a:xfrm>
            <a:off x="776288" y="1684338"/>
            <a:ext cx="80645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65" name="Connettore 1 35"/>
          <p:cNvCxnSpPr>
            <a:cxnSpLocks noChangeShapeType="1"/>
          </p:cNvCxnSpPr>
          <p:nvPr/>
        </p:nvCxnSpPr>
        <p:spPr bwMode="auto">
          <a:xfrm>
            <a:off x="928688" y="1916113"/>
            <a:ext cx="8201025" cy="0"/>
          </a:xfrm>
          <a:prstGeom prst="line">
            <a:avLst/>
          </a:prstGeom>
          <a:noFill/>
          <a:ln w="25400" algn="ctr">
            <a:solidFill>
              <a:srgbClr val="996633"/>
            </a:solidFill>
            <a:round/>
            <a:headEnd/>
            <a:tailEnd/>
          </a:ln>
        </p:spPr>
      </p:cxnSp>
      <p:cxnSp>
        <p:nvCxnSpPr>
          <p:cNvPr id="37" name="Connettore 1 36"/>
          <p:cNvCxnSpPr/>
          <p:nvPr/>
        </p:nvCxnSpPr>
        <p:spPr bwMode="auto">
          <a:xfrm>
            <a:off x="1081088" y="2133600"/>
            <a:ext cx="8335962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37"/>
          <p:cNvCxnSpPr/>
          <p:nvPr/>
        </p:nvCxnSpPr>
        <p:spPr bwMode="auto">
          <a:xfrm>
            <a:off x="1233488" y="5995988"/>
            <a:ext cx="3863975" cy="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968" name="Connettore 1 39"/>
          <p:cNvCxnSpPr>
            <a:cxnSpLocks noChangeShapeType="1"/>
          </p:cNvCxnSpPr>
          <p:nvPr/>
        </p:nvCxnSpPr>
        <p:spPr bwMode="auto">
          <a:xfrm>
            <a:off x="7291388" y="1684338"/>
            <a:ext cx="0" cy="11652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69" name="Connettore 1 42"/>
          <p:cNvCxnSpPr>
            <a:cxnSpLocks noChangeShapeType="1"/>
          </p:cNvCxnSpPr>
          <p:nvPr/>
        </p:nvCxnSpPr>
        <p:spPr bwMode="auto">
          <a:xfrm>
            <a:off x="7535863" y="1916113"/>
            <a:ext cx="0" cy="901700"/>
          </a:xfrm>
          <a:prstGeom prst="line">
            <a:avLst/>
          </a:prstGeom>
          <a:noFill/>
          <a:ln w="25400" algn="ctr">
            <a:solidFill>
              <a:srgbClr val="996633"/>
            </a:solidFill>
            <a:round/>
            <a:headEnd/>
            <a:tailEnd/>
          </a:ln>
        </p:spPr>
      </p:cxnSp>
      <p:cxnSp>
        <p:nvCxnSpPr>
          <p:cNvPr id="44" name="Connettore 1 43"/>
          <p:cNvCxnSpPr/>
          <p:nvPr/>
        </p:nvCxnSpPr>
        <p:spPr bwMode="auto">
          <a:xfrm>
            <a:off x="7761288" y="2133600"/>
            <a:ext cx="0" cy="715963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e 51"/>
          <p:cNvSpPr/>
          <p:nvPr/>
        </p:nvSpPr>
        <p:spPr bwMode="auto">
          <a:xfrm>
            <a:off x="7219950" y="1612900"/>
            <a:ext cx="142875" cy="1428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53" name="Ovale 52"/>
          <p:cNvSpPr/>
          <p:nvPr/>
        </p:nvSpPr>
        <p:spPr bwMode="auto">
          <a:xfrm>
            <a:off x="7464425" y="1846263"/>
            <a:ext cx="142875" cy="1428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54" name="Ovale 53"/>
          <p:cNvSpPr/>
          <p:nvPr/>
        </p:nvSpPr>
        <p:spPr bwMode="auto">
          <a:xfrm>
            <a:off x="7689850" y="2062163"/>
            <a:ext cx="142875" cy="1428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cxnSp>
        <p:nvCxnSpPr>
          <p:cNvPr id="56" name="Connettore 1 55"/>
          <p:cNvCxnSpPr/>
          <p:nvPr/>
        </p:nvCxnSpPr>
        <p:spPr bwMode="auto">
          <a:xfrm>
            <a:off x="2216150" y="1684338"/>
            <a:ext cx="0" cy="4308475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Connettore 1 57"/>
          <p:cNvCxnSpPr/>
          <p:nvPr/>
        </p:nvCxnSpPr>
        <p:spPr bwMode="auto">
          <a:xfrm>
            <a:off x="2720975" y="1916113"/>
            <a:ext cx="0" cy="407035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Connettore 1 59"/>
          <p:cNvCxnSpPr/>
          <p:nvPr/>
        </p:nvCxnSpPr>
        <p:spPr bwMode="auto">
          <a:xfrm>
            <a:off x="3224213" y="2133600"/>
            <a:ext cx="0" cy="3862388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e 61"/>
          <p:cNvSpPr/>
          <p:nvPr/>
        </p:nvSpPr>
        <p:spPr bwMode="auto">
          <a:xfrm>
            <a:off x="2144713" y="1604963"/>
            <a:ext cx="142875" cy="1428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3" name="Ovale 62"/>
          <p:cNvSpPr/>
          <p:nvPr/>
        </p:nvSpPr>
        <p:spPr bwMode="auto">
          <a:xfrm>
            <a:off x="2649538" y="1836738"/>
            <a:ext cx="142875" cy="1428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4" name="Ovale 63"/>
          <p:cNvSpPr/>
          <p:nvPr/>
        </p:nvSpPr>
        <p:spPr bwMode="auto">
          <a:xfrm>
            <a:off x="3152775" y="2052638"/>
            <a:ext cx="144463" cy="142875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5" name="Ovale 64"/>
          <p:cNvSpPr/>
          <p:nvPr/>
        </p:nvSpPr>
        <p:spPr bwMode="auto">
          <a:xfrm>
            <a:off x="2144713" y="5915025"/>
            <a:ext cx="142875" cy="14446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6" name="Ovale 65"/>
          <p:cNvSpPr/>
          <p:nvPr/>
        </p:nvSpPr>
        <p:spPr bwMode="auto">
          <a:xfrm>
            <a:off x="2649538" y="5915025"/>
            <a:ext cx="142875" cy="14446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7" name="Ovale 66"/>
          <p:cNvSpPr/>
          <p:nvPr/>
        </p:nvSpPr>
        <p:spPr bwMode="auto">
          <a:xfrm>
            <a:off x="3152775" y="5915025"/>
            <a:ext cx="144463" cy="14446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8" name="Rettangolo 67"/>
          <p:cNvSpPr/>
          <p:nvPr/>
        </p:nvSpPr>
        <p:spPr bwMode="auto">
          <a:xfrm>
            <a:off x="2228274" y="4703440"/>
            <a:ext cx="45719" cy="5760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69" name="Rettangolo 68"/>
          <p:cNvSpPr/>
          <p:nvPr/>
        </p:nvSpPr>
        <p:spPr bwMode="auto">
          <a:xfrm>
            <a:off x="2707184" y="5066134"/>
            <a:ext cx="45719" cy="5760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0" name="Rettangolo 69"/>
          <p:cNvSpPr/>
          <p:nvPr/>
        </p:nvSpPr>
        <p:spPr bwMode="auto">
          <a:xfrm>
            <a:off x="3211240" y="4778102"/>
            <a:ext cx="45719" cy="5760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1" name="Rettangolo 70"/>
          <p:cNvSpPr/>
          <p:nvPr/>
        </p:nvSpPr>
        <p:spPr bwMode="auto">
          <a:xfrm>
            <a:off x="2182555" y="4703440"/>
            <a:ext cx="45719" cy="5760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2" name="Rettangolo 71"/>
          <p:cNvSpPr/>
          <p:nvPr/>
        </p:nvSpPr>
        <p:spPr bwMode="auto">
          <a:xfrm>
            <a:off x="2707184" y="5085184"/>
            <a:ext cx="45719" cy="5760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3" name="Rettangolo 72"/>
          <p:cNvSpPr/>
          <p:nvPr/>
        </p:nvSpPr>
        <p:spPr bwMode="auto">
          <a:xfrm>
            <a:off x="3211240" y="4778102"/>
            <a:ext cx="45719" cy="5760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4" name="Rettangolo 73"/>
          <p:cNvSpPr/>
          <p:nvPr/>
        </p:nvSpPr>
        <p:spPr bwMode="auto">
          <a:xfrm>
            <a:off x="1793875" y="4581525"/>
            <a:ext cx="1871663" cy="10795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0990" name="CasellaDiTesto 74"/>
          <p:cNvSpPr txBox="1">
            <a:spLocks noChangeArrowheads="1"/>
          </p:cNvSpPr>
          <p:nvPr/>
        </p:nvSpPr>
        <p:spPr bwMode="auto">
          <a:xfrm rot="-5400000">
            <a:off x="1128713" y="4900613"/>
            <a:ext cx="96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LOAD</a:t>
            </a:r>
          </a:p>
        </p:txBody>
      </p:sp>
      <p:sp>
        <p:nvSpPr>
          <p:cNvPr id="76" name="Rettangolo 75"/>
          <p:cNvSpPr/>
          <p:nvPr/>
        </p:nvSpPr>
        <p:spPr bwMode="auto">
          <a:xfrm>
            <a:off x="2670175" y="3486150"/>
            <a:ext cx="98425" cy="352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7" name="Rettangolo 76"/>
          <p:cNvSpPr/>
          <p:nvPr/>
        </p:nvSpPr>
        <p:spPr bwMode="auto">
          <a:xfrm>
            <a:off x="2830513" y="3486150"/>
            <a:ext cx="98425" cy="352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8" name="Ovale 77"/>
          <p:cNvSpPr/>
          <p:nvPr/>
        </p:nvSpPr>
        <p:spPr bwMode="auto">
          <a:xfrm>
            <a:off x="2598738" y="3525838"/>
            <a:ext cx="46037" cy="4603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9" name="Ovale 78"/>
          <p:cNvSpPr/>
          <p:nvPr/>
        </p:nvSpPr>
        <p:spPr bwMode="auto">
          <a:xfrm>
            <a:off x="2952750" y="3530600"/>
            <a:ext cx="46038" cy="460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0" name="Rettangolo 79"/>
          <p:cNvSpPr/>
          <p:nvPr/>
        </p:nvSpPr>
        <p:spPr bwMode="auto">
          <a:xfrm>
            <a:off x="3182938" y="4033838"/>
            <a:ext cx="96837" cy="352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1" name="Rettangolo 80"/>
          <p:cNvSpPr/>
          <p:nvPr/>
        </p:nvSpPr>
        <p:spPr bwMode="auto">
          <a:xfrm>
            <a:off x="3343275" y="4033838"/>
            <a:ext cx="96838" cy="352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2" name="Ovale 81"/>
          <p:cNvSpPr/>
          <p:nvPr/>
        </p:nvSpPr>
        <p:spPr bwMode="auto">
          <a:xfrm>
            <a:off x="3111500" y="4075113"/>
            <a:ext cx="46038" cy="4445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3" name="Ovale 82"/>
          <p:cNvSpPr/>
          <p:nvPr/>
        </p:nvSpPr>
        <p:spPr bwMode="auto">
          <a:xfrm>
            <a:off x="3465513" y="4079875"/>
            <a:ext cx="46037" cy="4445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4" name="Rettangolo 83"/>
          <p:cNvSpPr/>
          <p:nvPr/>
        </p:nvSpPr>
        <p:spPr bwMode="auto">
          <a:xfrm>
            <a:off x="2166938" y="2911475"/>
            <a:ext cx="96837" cy="352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5" name="Rettangolo 84"/>
          <p:cNvSpPr/>
          <p:nvPr/>
        </p:nvSpPr>
        <p:spPr bwMode="auto">
          <a:xfrm>
            <a:off x="2327275" y="2911475"/>
            <a:ext cx="96838" cy="352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6" name="Ovale 85"/>
          <p:cNvSpPr/>
          <p:nvPr/>
        </p:nvSpPr>
        <p:spPr bwMode="auto">
          <a:xfrm>
            <a:off x="2095500" y="2951163"/>
            <a:ext cx="44450" cy="46037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7" name="Ovale 86"/>
          <p:cNvSpPr/>
          <p:nvPr/>
        </p:nvSpPr>
        <p:spPr bwMode="auto">
          <a:xfrm>
            <a:off x="2449513" y="2955925"/>
            <a:ext cx="44450" cy="460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cxnSp>
        <p:nvCxnSpPr>
          <p:cNvPr id="41003" name="Connettore 1 88"/>
          <p:cNvCxnSpPr>
            <a:cxnSpLocks noChangeShapeType="1"/>
          </p:cNvCxnSpPr>
          <p:nvPr/>
        </p:nvCxnSpPr>
        <p:spPr bwMode="auto">
          <a:xfrm>
            <a:off x="2424113" y="2911475"/>
            <a:ext cx="15922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4" name="Connettore 1 90"/>
          <p:cNvCxnSpPr>
            <a:cxnSpLocks noChangeShapeType="1"/>
          </p:cNvCxnSpPr>
          <p:nvPr/>
        </p:nvCxnSpPr>
        <p:spPr bwMode="auto">
          <a:xfrm>
            <a:off x="2409825" y="3263900"/>
            <a:ext cx="16065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5" name="Connettore 1 91"/>
          <p:cNvCxnSpPr>
            <a:cxnSpLocks noChangeShapeType="1"/>
          </p:cNvCxnSpPr>
          <p:nvPr/>
        </p:nvCxnSpPr>
        <p:spPr bwMode="auto">
          <a:xfrm>
            <a:off x="2873375" y="3486150"/>
            <a:ext cx="1143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6" name="Connettore 1 92"/>
          <p:cNvCxnSpPr>
            <a:cxnSpLocks noChangeShapeType="1"/>
          </p:cNvCxnSpPr>
          <p:nvPr/>
        </p:nvCxnSpPr>
        <p:spPr bwMode="auto">
          <a:xfrm>
            <a:off x="2857500" y="3838575"/>
            <a:ext cx="11588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7" name="Connettore 1 93"/>
          <p:cNvCxnSpPr>
            <a:cxnSpLocks noChangeShapeType="1"/>
          </p:cNvCxnSpPr>
          <p:nvPr/>
        </p:nvCxnSpPr>
        <p:spPr bwMode="auto">
          <a:xfrm>
            <a:off x="3365500" y="4032250"/>
            <a:ext cx="6508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8" name="Connettore 1 94"/>
          <p:cNvCxnSpPr>
            <a:cxnSpLocks noChangeShapeType="1"/>
          </p:cNvCxnSpPr>
          <p:nvPr/>
        </p:nvCxnSpPr>
        <p:spPr bwMode="auto">
          <a:xfrm>
            <a:off x="3351213" y="4384675"/>
            <a:ext cx="6651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6" name="Ovale 105"/>
          <p:cNvSpPr/>
          <p:nvPr/>
        </p:nvSpPr>
        <p:spPr bwMode="auto">
          <a:xfrm>
            <a:off x="4083050" y="2849563"/>
            <a:ext cx="211138" cy="2174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1010" name="CasellaDiTesto 106"/>
          <p:cNvSpPr txBox="1">
            <a:spLocks noChangeArrowheads="1"/>
          </p:cNvSpPr>
          <p:nvPr/>
        </p:nvSpPr>
        <p:spPr bwMode="auto">
          <a:xfrm>
            <a:off x="4057650" y="2817813"/>
            <a:ext cx="211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1</a:t>
            </a:r>
          </a:p>
        </p:txBody>
      </p:sp>
      <p:sp>
        <p:nvSpPr>
          <p:cNvPr id="41011" name="CasellaDiTesto 114"/>
          <p:cNvSpPr txBox="1">
            <a:spLocks noChangeArrowheads="1"/>
          </p:cNvSpPr>
          <p:nvPr/>
        </p:nvSpPr>
        <p:spPr bwMode="auto">
          <a:xfrm>
            <a:off x="4068763" y="3059113"/>
            <a:ext cx="212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2</a:t>
            </a:r>
          </a:p>
        </p:txBody>
      </p:sp>
      <p:sp>
        <p:nvSpPr>
          <p:cNvPr id="116" name="Ovale 115"/>
          <p:cNvSpPr/>
          <p:nvPr/>
        </p:nvSpPr>
        <p:spPr bwMode="auto">
          <a:xfrm>
            <a:off x="4098925" y="3105150"/>
            <a:ext cx="211138" cy="219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21" name="Ovale 120"/>
          <p:cNvSpPr/>
          <p:nvPr/>
        </p:nvSpPr>
        <p:spPr bwMode="auto">
          <a:xfrm>
            <a:off x="4103688" y="3433763"/>
            <a:ext cx="211137" cy="21907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1014" name="CasellaDiTesto 121"/>
          <p:cNvSpPr txBox="1">
            <a:spLocks noChangeArrowheads="1"/>
          </p:cNvSpPr>
          <p:nvPr/>
        </p:nvSpPr>
        <p:spPr bwMode="auto">
          <a:xfrm>
            <a:off x="4078288" y="3402013"/>
            <a:ext cx="212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3</a:t>
            </a:r>
          </a:p>
        </p:txBody>
      </p:sp>
      <p:sp>
        <p:nvSpPr>
          <p:cNvPr id="41015" name="CasellaDiTesto 122"/>
          <p:cNvSpPr txBox="1">
            <a:spLocks noChangeArrowheads="1"/>
          </p:cNvSpPr>
          <p:nvPr/>
        </p:nvSpPr>
        <p:spPr bwMode="auto">
          <a:xfrm>
            <a:off x="4090988" y="3643313"/>
            <a:ext cx="212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4</a:t>
            </a:r>
          </a:p>
        </p:txBody>
      </p:sp>
      <p:sp>
        <p:nvSpPr>
          <p:cNvPr id="124" name="Ovale 123"/>
          <p:cNvSpPr/>
          <p:nvPr/>
        </p:nvSpPr>
        <p:spPr bwMode="auto">
          <a:xfrm>
            <a:off x="4121150" y="3690938"/>
            <a:ext cx="211138" cy="2174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25" name="Ovale 124"/>
          <p:cNvSpPr/>
          <p:nvPr/>
        </p:nvSpPr>
        <p:spPr bwMode="auto">
          <a:xfrm>
            <a:off x="4114800" y="3992563"/>
            <a:ext cx="211138" cy="2174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1018" name="CasellaDiTesto 125"/>
          <p:cNvSpPr txBox="1">
            <a:spLocks noChangeArrowheads="1"/>
          </p:cNvSpPr>
          <p:nvPr/>
        </p:nvSpPr>
        <p:spPr bwMode="auto">
          <a:xfrm>
            <a:off x="4094163" y="3952875"/>
            <a:ext cx="211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5</a:t>
            </a:r>
          </a:p>
        </p:txBody>
      </p:sp>
      <p:sp>
        <p:nvSpPr>
          <p:cNvPr id="41019" name="CasellaDiTesto 126"/>
          <p:cNvSpPr txBox="1">
            <a:spLocks noChangeArrowheads="1"/>
          </p:cNvSpPr>
          <p:nvPr/>
        </p:nvSpPr>
        <p:spPr bwMode="auto">
          <a:xfrm>
            <a:off x="4094163" y="4202113"/>
            <a:ext cx="4159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6</a:t>
            </a:r>
          </a:p>
        </p:txBody>
      </p:sp>
      <p:sp>
        <p:nvSpPr>
          <p:cNvPr id="128" name="Ovale 127"/>
          <p:cNvSpPr/>
          <p:nvPr/>
        </p:nvSpPr>
        <p:spPr bwMode="auto">
          <a:xfrm>
            <a:off x="4130675" y="4248150"/>
            <a:ext cx="211138" cy="21748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29" name="Ovale 128"/>
          <p:cNvSpPr/>
          <p:nvPr/>
        </p:nvSpPr>
        <p:spPr bwMode="auto">
          <a:xfrm>
            <a:off x="3887788" y="2600325"/>
            <a:ext cx="673100" cy="2103438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711200" y="5975350"/>
            <a:ext cx="7127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Futura Bk BT" pitchFamily="34" charset="0"/>
              </a:rPr>
              <a:t>Neutral</a:t>
            </a:r>
          </a:p>
        </p:txBody>
      </p:sp>
      <p:sp>
        <p:nvSpPr>
          <p:cNvPr id="41023" name="CasellaDiTesto 89"/>
          <p:cNvSpPr txBox="1">
            <a:spLocks noChangeArrowheads="1"/>
          </p:cNvSpPr>
          <p:nvPr/>
        </p:nvSpPr>
        <p:spPr bwMode="auto">
          <a:xfrm>
            <a:off x="271463" y="1454150"/>
            <a:ext cx="765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tx1"/>
                </a:solidFill>
              </a:rPr>
              <a:t>Phase 1</a:t>
            </a:r>
          </a:p>
        </p:txBody>
      </p:sp>
      <p:sp>
        <p:nvSpPr>
          <p:cNvPr id="41024" name="CasellaDiTesto 95"/>
          <p:cNvSpPr txBox="1">
            <a:spLocks noChangeArrowheads="1"/>
          </p:cNvSpPr>
          <p:nvPr/>
        </p:nvSpPr>
        <p:spPr bwMode="auto">
          <a:xfrm>
            <a:off x="423863" y="1690688"/>
            <a:ext cx="765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96633"/>
                </a:solidFill>
              </a:rPr>
              <a:t>Phase 2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558800" y="1917700"/>
            <a:ext cx="7651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Futura Bk BT" pitchFamily="34" charset="0"/>
              </a:rPr>
              <a:t>Phase 3</a:t>
            </a:r>
          </a:p>
        </p:txBody>
      </p:sp>
      <p:cxnSp>
        <p:nvCxnSpPr>
          <p:cNvPr id="111" name="Connettore 1 110"/>
          <p:cNvCxnSpPr/>
          <p:nvPr/>
        </p:nvCxnSpPr>
        <p:spPr bwMode="auto">
          <a:xfrm>
            <a:off x="5097463" y="2349500"/>
            <a:ext cx="0" cy="3636963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onnettore 1 112"/>
          <p:cNvCxnSpPr/>
          <p:nvPr/>
        </p:nvCxnSpPr>
        <p:spPr bwMode="auto">
          <a:xfrm>
            <a:off x="5087938" y="2349500"/>
            <a:ext cx="4041775" cy="0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Connettore 1 130"/>
          <p:cNvCxnSpPr>
            <a:stCxn id="132" idx="0"/>
          </p:cNvCxnSpPr>
          <p:nvPr/>
        </p:nvCxnSpPr>
        <p:spPr bwMode="auto">
          <a:xfrm>
            <a:off x="7070725" y="2276475"/>
            <a:ext cx="0" cy="573088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Ovale 131"/>
          <p:cNvSpPr/>
          <p:nvPr/>
        </p:nvSpPr>
        <p:spPr bwMode="auto">
          <a:xfrm>
            <a:off x="6999288" y="2276475"/>
            <a:ext cx="142875" cy="144463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1030" name="CasellaDiTesto 97"/>
          <p:cNvSpPr txBox="1">
            <a:spLocks noChangeArrowheads="1"/>
          </p:cNvSpPr>
          <p:nvPr/>
        </p:nvSpPr>
        <p:spPr bwMode="auto">
          <a:xfrm>
            <a:off x="346075" y="3286125"/>
            <a:ext cx="1746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The use of external </a:t>
            </a:r>
          </a:p>
          <a:p>
            <a:pPr algn="ctr"/>
            <a:r>
              <a:rPr lang="en-US" sz="1200"/>
              <a:t>current transformers </a:t>
            </a:r>
          </a:p>
          <a:p>
            <a:pPr algn="ctr"/>
            <a:r>
              <a:rPr lang="en-US" sz="1200"/>
              <a:t>is mandatory</a:t>
            </a:r>
            <a:endParaRPr lang="en-GB" sz="1200"/>
          </a:p>
        </p:txBody>
      </p:sp>
      <p:sp>
        <p:nvSpPr>
          <p:cNvPr id="99" name="Ovale 98"/>
          <p:cNvSpPr/>
          <p:nvPr/>
        </p:nvSpPr>
        <p:spPr bwMode="auto">
          <a:xfrm>
            <a:off x="200025" y="3219450"/>
            <a:ext cx="1946275" cy="71437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388" y="4854599"/>
            <a:ext cx="26797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sellaDiTesto 97"/>
          <p:cNvSpPr txBox="1">
            <a:spLocks noChangeArrowheads="1"/>
          </p:cNvSpPr>
          <p:nvPr/>
        </p:nvSpPr>
        <p:spPr bwMode="auto">
          <a:xfrm>
            <a:off x="760413" y="1712317"/>
            <a:ext cx="24749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3-phase + N unbalance sys</a:t>
            </a:r>
          </a:p>
          <a:p>
            <a:r>
              <a:rPr lang="en-GB" sz="1100"/>
              <a:t>(3 CT connection)</a:t>
            </a:r>
          </a:p>
        </p:txBody>
      </p:sp>
      <p:sp>
        <p:nvSpPr>
          <p:cNvPr id="43013" name="CasellaDiTesto 99"/>
          <p:cNvSpPr txBox="1">
            <a:spLocks noChangeArrowheads="1"/>
          </p:cNvSpPr>
          <p:nvPr/>
        </p:nvSpPr>
        <p:spPr bwMode="auto">
          <a:xfrm>
            <a:off x="4073525" y="1712317"/>
            <a:ext cx="25241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3-phase + N unbalance sys </a:t>
            </a:r>
          </a:p>
          <a:p>
            <a:r>
              <a:rPr lang="en-GB" sz="1100"/>
              <a:t>(3-CT + 3-VT connection)</a:t>
            </a:r>
          </a:p>
        </p:txBody>
      </p:sp>
      <p:sp>
        <p:nvSpPr>
          <p:cNvPr id="43014" name="CasellaDiTesto 100"/>
          <p:cNvSpPr txBox="1">
            <a:spLocks noChangeArrowheads="1"/>
          </p:cNvSpPr>
          <p:nvPr/>
        </p:nvSpPr>
        <p:spPr bwMode="auto">
          <a:xfrm>
            <a:off x="6877050" y="1712317"/>
            <a:ext cx="3054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3-phase </a:t>
            </a:r>
            <a:r>
              <a:rPr lang="en-GB" sz="1400" u="sng"/>
              <a:t>without N</a:t>
            </a:r>
            <a:r>
              <a:rPr lang="en-GB" sz="1400"/>
              <a:t> unbalance sys </a:t>
            </a:r>
          </a:p>
          <a:p>
            <a:r>
              <a:rPr lang="en-GB" sz="1100"/>
              <a:t>(3-CT connection)</a:t>
            </a:r>
          </a:p>
        </p:txBody>
      </p:sp>
      <p:sp>
        <p:nvSpPr>
          <p:cNvPr id="43015" name="CasellaDiTesto 101"/>
          <p:cNvSpPr txBox="1">
            <a:spLocks noChangeArrowheads="1"/>
          </p:cNvSpPr>
          <p:nvPr/>
        </p:nvSpPr>
        <p:spPr bwMode="auto">
          <a:xfrm>
            <a:off x="554038" y="4260874"/>
            <a:ext cx="305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3-phase without N unbalance sys </a:t>
            </a:r>
          </a:p>
          <a:p>
            <a:r>
              <a:rPr lang="en-GB" sz="1100"/>
              <a:t>(3-CT  +  3-VT connection)</a:t>
            </a:r>
          </a:p>
        </p:txBody>
      </p:sp>
      <p:sp>
        <p:nvSpPr>
          <p:cNvPr id="43016" name="CasellaDiTesto 102"/>
          <p:cNvSpPr txBox="1">
            <a:spLocks noChangeArrowheads="1"/>
          </p:cNvSpPr>
          <p:nvPr/>
        </p:nvSpPr>
        <p:spPr bwMode="auto">
          <a:xfrm>
            <a:off x="3759200" y="4259287"/>
            <a:ext cx="25225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2-phase + N unbalance sys </a:t>
            </a:r>
          </a:p>
          <a:p>
            <a:r>
              <a:rPr lang="en-GB" sz="1100"/>
              <a:t>(2-CT  connection)</a:t>
            </a:r>
          </a:p>
        </p:txBody>
      </p:sp>
      <p:sp>
        <p:nvSpPr>
          <p:cNvPr id="43017" name="CasellaDiTesto 103"/>
          <p:cNvSpPr txBox="1">
            <a:spLocks noChangeArrowheads="1"/>
          </p:cNvSpPr>
          <p:nvPr/>
        </p:nvSpPr>
        <p:spPr bwMode="auto">
          <a:xfrm>
            <a:off x="7037388" y="4259287"/>
            <a:ext cx="2524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2-phase + N unbalance sys </a:t>
            </a:r>
          </a:p>
          <a:p>
            <a:r>
              <a:rPr lang="en-GB" sz="1100"/>
              <a:t>(2-CT   +  2-VT  connection)</a:t>
            </a:r>
          </a:p>
        </p:txBody>
      </p:sp>
      <p:pic>
        <p:nvPicPr>
          <p:cNvPr id="43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2432868"/>
            <a:ext cx="28606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2432868"/>
            <a:ext cx="28829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925" y="4776812"/>
            <a:ext cx="2997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8388" y="4776812"/>
            <a:ext cx="28130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4663" y="2439218"/>
            <a:ext cx="2892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CasellaDiTesto 19"/>
          <p:cNvSpPr txBox="1">
            <a:spLocks noChangeArrowheads="1"/>
          </p:cNvSpPr>
          <p:nvPr/>
        </p:nvSpPr>
        <p:spPr bwMode="auto">
          <a:xfrm>
            <a:off x="3440113" y="5486424"/>
            <a:ext cx="360362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>
                <a:solidFill>
                  <a:schemeClr val="tx1"/>
                </a:solidFill>
              </a:rPr>
              <a:t>L1</a:t>
            </a:r>
          </a:p>
          <a:p>
            <a:pPr algn="r"/>
            <a:r>
              <a:rPr lang="en-GB" sz="110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21" name="Ovale 20"/>
          <p:cNvSpPr/>
          <p:nvPr/>
        </p:nvSpPr>
        <p:spPr bwMode="auto">
          <a:xfrm>
            <a:off x="7473950" y="4764112"/>
            <a:ext cx="719138" cy="4191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6597650" y="2092251"/>
            <a:ext cx="3308350" cy="2128837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680194" y="1124744"/>
            <a:ext cx="11432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200" cap="all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utura Bk BT" pitchFamily="34" charset="0"/>
              </a:rPr>
              <a:t>New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35880" y="878337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Wiring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46767" y="878337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Applications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1628775"/>
            <a:ext cx="58610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672" y="3284984"/>
            <a:ext cx="1752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3409094" y="3573464"/>
            <a:ext cx="6080410" cy="2962896"/>
            <a:chOff x="2403780" y="2239349"/>
            <a:chExt cx="7318375" cy="3566139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3780" y="2239349"/>
              <a:ext cx="7318375" cy="2901164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483" y="5161101"/>
              <a:ext cx="6925465" cy="644387"/>
            </a:xfrm>
            <a:prstGeom prst="rect">
              <a:avLst/>
            </a:prstGeom>
          </p:spPr>
        </p:pic>
      </p:grpSp>
      <p:sp>
        <p:nvSpPr>
          <p:cNvPr id="9" name="Freccia in giù 8"/>
          <p:cNvSpPr/>
          <p:nvPr/>
        </p:nvSpPr>
        <p:spPr bwMode="auto">
          <a:xfrm>
            <a:off x="8839200" y="3284983"/>
            <a:ext cx="144463" cy="350391"/>
          </a:xfrm>
          <a:prstGeom prst="down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0" name="Freccia in giù 9"/>
          <p:cNvSpPr/>
          <p:nvPr/>
        </p:nvSpPr>
        <p:spPr bwMode="auto">
          <a:xfrm>
            <a:off x="9064625" y="3284983"/>
            <a:ext cx="142875" cy="350392"/>
          </a:xfrm>
          <a:prstGeom prst="down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412032" y="2628201"/>
            <a:ext cx="11432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200" cap="all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utura Bk BT" pitchFamily="34" charset="0"/>
              </a:rPr>
              <a:t>New</a:t>
            </a:r>
          </a:p>
        </p:txBody>
      </p:sp>
      <p:sp>
        <p:nvSpPr>
          <p:cNvPr id="14" name="Freccia in giù 13"/>
          <p:cNvSpPr/>
          <p:nvPr/>
        </p:nvSpPr>
        <p:spPr bwMode="auto">
          <a:xfrm rot="5400000">
            <a:off x="7366728" y="1853186"/>
            <a:ext cx="144463" cy="1946144"/>
          </a:xfrm>
          <a:prstGeom prst="down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5" name="Freccia in giù 14"/>
          <p:cNvSpPr/>
          <p:nvPr/>
        </p:nvSpPr>
        <p:spPr bwMode="auto">
          <a:xfrm rot="5400000">
            <a:off x="7366728" y="2053216"/>
            <a:ext cx="144463" cy="1946144"/>
          </a:xfrm>
          <a:prstGeom prst="downArrow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3536950" y="5322824"/>
            <a:ext cx="5816600" cy="608076"/>
          </a:xfrm>
          <a:custGeom>
            <a:avLst/>
            <a:gdLst>
              <a:gd name="connsiteX0" fmla="*/ 0 w 5816600"/>
              <a:gd name="connsiteY0" fmla="*/ 576326 h 608076"/>
              <a:gd name="connsiteX1" fmla="*/ 292100 w 5816600"/>
              <a:gd name="connsiteY1" fmla="*/ 563626 h 608076"/>
              <a:gd name="connsiteX2" fmla="*/ 1073150 w 5816600"/>
              <a:gd name="connsiteY2" fmla="*/ 595376 h 608076"/>
              <a:gd name="connsiteX3" fmla="*/ 1879600 w 5816600"/>
              <a:gd name="connsiteY3" fmla="*/ 608076 h 608076"/>
              <a:gd name="connsiteX4" fmla="*/ 2705100 w 5816600"/>
              <a:gd name="connsiteY4" fmla="*/ 595376 h 608076"/>
              <a:gd name="connsiteX5" fmla="*/ 4051300 w 5816600"/>
              <a:gd name="connsiteY5" fmla="*/ 595376 h 608076"/>
              <a:gd name="connsiteX6" fmla="*/ 4337050 w 5816600"/>
              <a:gd name="connsiteY6" fmla="*/ 468376 h 608076"/>
              <a:gd name="connsiteX7" fmla="*/ 4394200 w 5816600"/>
              <a:gd name="connsiteY7" fmla="*/ 442976 h 608076"/>
              <a:gd name="connsiteX8" fmla="*/ 4635500 w 5816600"/>
              <a:gd name="connsiteY8" fmla="*/ 328676 h 608076"/>
              <a:gd name="connsiteX9" fmla="*/ 4673600 w 5816600"/>
              <a:gd name="connsiteY9" fmla="*/ 303276 h 608076"/>
              <a:gd name="connsiteX10" fmla="*/ 4927600 w 5816600"/>
              <a:gd name="connsiteY10" fmla="*/ 163576 h 608076"/>
              <a:gd name="connsiteX11" fmla="*/ 5003800 w 5816600"/>
              <a:gd name="connsiteY11" fmla="*/ 150876 h 608076"/>
              <a:gd name="connsiteX12" fmla="*/ 5232400 w 5816600"/>
              <a:gd name="connsiteY12" fmla="*/ 23876 h 608076"/>
              <a:gd name="connsiteX13" fmla="*/ 5524500 w 5816600"/>
              <a:gd name="connsiteY13" fmla="*/ 23876 h 608076"/>
              <a:gd name="connsiteX14" fmla="*/ 5816600 w 5816600"/>
              <a:gd name="connsiteY14" fmla="*/ 4826 h 60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6600" h="608076">
                <a:moveTo>
                  <a:pt x="0" y="576326"/>
                </a:moveTo>
                <a:cubicBezTo>
                  <a:pt x="56621" y="568388"/>
                  <a:pt x="113242" y="560451"/>
                  <a:pt x="292100" y="563626"/>
                </a:cubicBezTo>
                <a:cubicBezTo>
                  <a:pt x="470958" y="566801"/>
                  <a:pt x="808567" y="587968"/>
                  <a:pt x="1073150" y="595376"/>
                </a:cubicBezTo>
                <a:cubicBezTo>
                  <a:pt x="1337733" y="602784"/>
                  <a:pt x="1607608" y="608076"/>
                  <a:pt x="1879600" y="608076"/>
                </a:cubicBezTo>
                <a:cubicBezTo>
                  <a:pt x="2151592" y="608076"/>
                  <a:pt x="2705100" y="595376"/>
                  <a:pt x="2705100" y="595376"/>
                </a:cubicBezTo>
                <a:cubicBezTo>
                  <a:pt x="3067050" y="593259"/>
                  <a:pt x="3779308" y="616543"/>
                  <a:pt x="4051300" y="595376"/>
                </a:cubicBezTo>
                <a:cubicBezTo>
                  <a:pt x="4323292" y="574209"/>
                  <a:pt x="4337050" y="468376"/>
                  <a:pt x="4337050" y="468376"/>
                </a:cubicBezTo>
                <a:lnTo>
                  <a:pt x="4394200" y="442976"/>
                </a:lnTo>
                <a:lnTo>
                  <a:pt x="4635500" y="328676"/>
                </a:lnTo>
                <a:cubicBezTo>
                  <a:pt x="4682067" y="305393"/>
                  <a:pt x="4624917" y="330793"/>
                  <a:pt x="4673600" y="303276"/>
                </a:cubicBezTo>
                <a:cubicBezTo>
                  <a:pt x="4722283" y="275759"/>
                  <a:pt x="4872567" y="188976"/>
                  <a:pt x="4927600" y="163576"/>
                </a:cubicBezTo>
                <a:cubicBezTo>
                  <a:pt x="4982633" y="138176"/>
                  <a:pt x="4953000" y="174159"/>
                  <a:pt x="5003800" y="150876"/>
                </a:cubicBezTo>
                <a:cubicBezTo>
                  <a:pt x="5054600" y="127593"/>
                  <a:pt x="5145617" y="45043"/>
                  <a:pt x="5232400" y="23876"/>
                </a:cubicBezTo>
                <a:cubicBezTo>
                  <a:pt x="5319183" y="2709"/>
                  <a:pt x="5427133" y="27051"/>
                  <a:pt x="5524500" y="23876"/>
                </a:cubicBezTo>
                <a:cubicBezTo>
                  <a:pt x="5621867" y="20701"/>
                  <a:pt x="5761567" y="-12107"/>
                  <a:pt x="5816600" y="482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63" y="3014663"/>
            <a:ext cx="30035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4075" y="867123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 – Housing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1700213"/>
            <a:ext cx="2936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75" y="4521200"/>
            <a:ext cx="34750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ccia bidirezionale orizzontale 13"/>
          <p:cNvSpPr/>
          <p:nvPr/>
        </p:nvSpPr>
        <p:spPr bwMode="auto">
          <a:xfrm rot="1209703">
            <a:off x="3970338" y="3152775"/>
            <a:ext cx="2016125" cy="504825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13040" y="2297137"/>
            <a:ext cx="3528392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3871C"/>
                </a:solidFill>
                <a:latin typeface="Arial" charset="0"/>
              </a:rPr>
              <a:t> No difference!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37631" y="1628800"/>
            <a:ext cx="3528392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03871C"/>
                </a:solidFill>
                <a:latin typeface="Arial" charset="0"/>
              </a:rPr>
              <a:t> EM21=EM210</a:t>
            </a:r>
          </a:p>
        </p:txBody>
      </p:sp>
    </p:spTree>
    <p:extLst>
      <p:ext uri="{BB962C8B-B14F-4D97-AF65-F5344CB8AC3E}">
        <p14:creationId xmlns:p14="http://schemas.microsoft.com/office/powerpoint/2010/main" val="192570934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556792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Measurement on three-phase systems </a:t>
            </a:r>
            <a:r>
              <a:rPr lang="en-GB" sz="1600" b="0" u="sng" dirty="0">
                <a:solidFill>
                  <a:schemeClr val="tx1"/>
                </a:solidFill>
                <a:latin typeface="Arial" charset="0"/>
              </a:rPr>
              <a:t>without neutral</a:t>
            </a: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 (always self-power supply)</a:t>
            </a:r>
            <a:endParaRPr lang="en-GB" sz="16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040" y="4186013"/>
            <a:ext cx="3100265" cy="140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72" y="2734284"/>
            <a:ext cx="3352800" cy="1724025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684934" y="2248745"/>
            <a:ext cx="179387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EM21_AV</a:t>
            </a:r>
            <a:endParaRPr lang="en-GB" sz="1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55338" y="4497647"/>
            <a:ext cx="3593606" cy="6946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 Mandatory connection!</a:t>
            </a:r>
          </a:p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rgbClr val="FF0000"/>
                </a:solidFill>
                <a:latin typeface="Arial" charset="0"/>
              </a:rPr>
              <a:t>(supply between L1 and N)</a:t>
            </a:r>
            <a:endParaRPr lang="en-GB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2216696" y="2753984"/>
            <a:ext cx="216024" cy="1836619"/>
          </a:xfrm>
          <a:prstGeom prst="rect">
            <a:avLst/>
          </a:prstGeom>
          <a:solidFill>
            <a:srgbClr val="FC0128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105128" y="3744817"/>
            <a:ext cx="1793875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0387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EM210_AV</a:t>
            </a:r>
            <a:endParaRPr lang="en-GB" sz="1100" dirty="0">
              <a:solidFill>
                <a:srgbClr val="0387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87008" y="5633663"/>
            <a:ext cx="3382416" cy="6946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3871C"/>
                </a:solidFill>
                <a:latin typeface="Arial" charset="0"/>
              </a:rPr>
              <a:t> Neutral not </a:t>
            </a:r>
            <a:r>
              <a:rPr lang="en-US" dirty="0" err="1">
                <a:solidFill>
                  <a:srgbClr val="03871C"/>
                </a:solidFill>
                <a:latin typeface="Arial" charset="0"/>
              </a:rPr>
              <a:t>requi</a:t>
            </a:r>
            <a:r>
              <a:rPr lang="en-GB" dirty="0">
                <a:solidFill>
                  <a:srgbClr val="03871C"/>
                </a:solidFill>
                <a:latin typeface="Arial" charset="0"/>
              </a:rPr>
              <a:t>red</a:t>
            </a:r>
          </a:p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GB" sz="1400" dirty="0">
                <a:solidFill>
                  <a:srgbClr val="03871C"/>
                </a:solidFill>
                <a:latin typeface="Arial" charset="0"/>
              </a:rPr>
              <a:t>(supply between L2 and L3)</a:t>
            </a:r>
            <a:endParaRPr lang="en-US" sz="1400" dirty="0">
              <a:solidFill>
                <a:srgbClr val="03871C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1825" y="1667948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High serial communication speed</a:t>
            </a:r>
          </a:p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Selectable parity mode and selectable stop bit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2560" y="3068960"/>
            <a:ext cx="1793875" cy="2210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EM21_AV</a:t>
            </a: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9.6 kbps</a:t>
            </a: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parity</a:t>
            </a:r>
            <a:endParaRPr lang="en-GB" sz="2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GB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stop bit</a:t>
            </a:r>
            <a:endParaRPr lang="en-US" sz="2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794547" y="3084038"/>
            <a:ext cx="5262909" cy="2210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500" dirty="0">
                <a:solidFill>
                  <a:srgbClr val="0387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EM210_AV</a:t>
            </a: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GB" sz="2500" dirty="0">
                <a:solidFill>
                  <a:srgbClr val="0387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9.6 - 19.2 - 38.4 - 57.6 - 115.2 kbps</a:t>
            </a: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GB" sz="2500" dirty="0">
                <a:solidFill>
                  <a:srgbClr val="0387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None or even parity</a:t>
            </a: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en-GB" sz="2500" dirty="0">
                <a:solidFill>
                  <a:srgbClr val="0387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or 2 stop bit</a:t>
            </a:r>
          </a:p>
        </p:txBody>
      </p:sp>
      <p:sp>
        <p:nvSpPr>
          <p:cNvPr id="6" name="Freccia a destra 5"/>
          <p:cNvSpPr/>
          <p:nvPr/>
        </p:nvSpPr>
        <p:spPr bwMode="auto">
          <a:xfrm>
            <a:off x="2786435" y="3222103"/>
            <a:ext cx="857771" cy="1934348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81629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700808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it-IT" sz="1600" b="0" dirty="0">
                <a:solidFill>
                  <a:schemeClr val="tx1"/>
                </a:solidFill>
                <a:latin typeface="Arial" charset="0"/>
              </a:rPr>
              <a:t>New </a:t>
            </a:r>
            <a:r>
              <a:rPr lang="it-IT" sz="1600" b="0" dirty="0" err="1">
                <a:solidFill>
                  <a:schemeClr val="tx1"/>
                </a:solidFill>
                <a:latin typeface="Arial" charset="0"/>
              </a:rPr>
              <a:t>protocol</a:t>
            </a:r>
            <a:r>
              <a:rPr lang="it-IT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600" b="0" dirty="0" err="1">
                <a:solidFill>
                  <a:schemeClr val="tx1"/>
                </a:solidFill>
                <a:latin typeface="Arial" charset="0"/>
              </a:rPr>
              <a:t>compatible</a:t>
            </a:r>
            <a:r>
              <a:rPr lang="it-IT" sz="1600" b="0" dirty="0">
                <a:solidFill>
                  <a:schemeClr val="tx1"/>
                </a:solidFill>
                <a:latin typeface="Arial" charset="0"/>
              </a:rPr>
              <a:t> with </a:t>
            </a:r>
            <a:r>
              <a:rPr lang="it-IT" sz="1600" b="0" dirty="0" err="1">
                <a:solidFill>
                  <a:schemeClr val="tx1"/>
                </a:solidFill>
                <a:latin typeface="Arial" charset="0"/>
              </a:rPr>
              <a:t>all</a:t>
            </a:r>
            <a:r>
              <a:rPr lang="it-IT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600" b="0" dirty="0" err="1">
                <a:solidFill>
                  <a:schemeClr val="tx1"/>
                </a:solidFill>
                <a:latin typeface="Arial" charset="0"/>
              </a:rPr>
              <a:t>other</a:t>
            </a:r>
            <a:r>
              <a:rPr lang="it-IT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600" b="0" dirty="0" err="1">
                <a:solidFill>
                  <a:schemeClr val="tx1"/>
                </a:solidFill>
                <a:latin typeface="Arial" charset="0"/>
              </a:rPr>
              <a:t>coming</a:t>
            </a:r>
            <a:r>
              <a:rPr lang="it-IT" sz="1600" b="0" dirty="0">
                <a:solidFill>
                  <a:schemeClr val="tx1"/>
                </a:solidFill>
                <a:latin typeface="Arial" charset="0"/>
              </a:rPr>
              <a:t> CG </a:t>
            </a:r>
            <a:r>
              <a:rPr lang="it-IT" sz="1600" b="0" dirty="0" err="1">
                <a:solidFill>
                  <a:schemeClr val="tx1"/>
                </a:solidFill>
                <a:latin typeface="Arial" charset="0"/>
              </a:rPr>
              <a:t>meters</a:t>
            </a:r>
            <a:endParaRPr lang="en-GB" sz="16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345" y="2255689"/>
            <a:ext cx="6094413" cy="275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808" y="3284984"/>
            <a:ext cx="6264275" cy="306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 bwMode="auto">
          <a:xfrm>
            <a:off x="1064220" y="2255689"/>
            <a:ext cx="4249738" cy="287337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3342283" y="3284984"/>
            <a:ext cx="4248150" cy="287338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54514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628800"/>
            <a:ext cx="8424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Exported (negative) kWh meter in new E application; new F application too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2" y="2852936"/>
            <a:ext cx="8784976" cy="247174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 bwMode="auto">
          <a:xfrm>
            <a:off x="663452" y="3171818"/>
            <a:ext cx="8784976" cy="1081812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16200000">
            <a:off x="-121332" y="3567553"/>
            <a:ext cx="1241599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EM21_AV</a:t>
            </a:r>
            <a:endParaRPr lang="en-GB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91807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628800"/>
            <a:ext cx="8857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Voltages and currents THD measurements, current neutral (calculated), working hours  </a:t>
            </a:r>
          </a:p>
        </p:txBody>
      </p:sp>
      <p:grpSp>
        <p:nvGrpSpPr>
          <p:cNvPr id="12" name="Gruppo 11"/>
          <p:cNvGrpSpPr>
            <a:grpSpLocks noChangeAspect="1"/>
          </p:cNvGrpSpPr>
          <p:nvPr/>
        </p:nvGrpSpPr>
        <p:grpSpPr>
          <a:xfrm>
            <a:off x="2864768" y="2094125"/>
            <a:ext cx="3672408" cy="4297237"/>
            <a:chOff x="3008784" y="2246464"/>
            <a:chExt cx="4629150" cy="541676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8784" y="2246464"/>
              <a:ext cx="4629150" cy="86677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784" y="3081699"/>
              <a:ext cx="4629150" cy="4581525"/>
            </a:xfrm>
            <a:prstGeom prst="rect">
              <a:avLst/>
            </a:prstGeom>
          </p:spPr>
        </p:pic>
      </p:grpSp>
      <p:sp>
        <p:nvSpPr>
          <p:cNvPr id="16" name="Rettangolo 15"/>
          <p:cNvSpPr/>
          <p:nvPr/>
        </p:nvSpPr>
        <p:spPr bwMode="auto">
          <a:xfrm>
            <a:off x="2864768" y="2756736"/>
            <a:ext cx="3672408" cy="2632042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2864768" y="5388778"/>
            <a:ext cx="3672408" cy="299322"/>
          </a:xfrm>
          <a:prstGeom prst="rect">
            <a:avLst/>
          </a:prstGeom>
          <a:solidFill>
            <a:schemeClr val="accent2">
              <a:lumMod val="20000"/>
              <a:lumOff val="80000"/>
              <a:alpha val="2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2864768" y="5688100"/>
            <a:ext cx="3672408" cy="693228"/>
          </a:xfrm>
          <a:prstGeom prst="rect">
            <a:avLst/>
          </a:prstGeom>
          <a:solidFill>
            <a:srgbClr val="92D050">
              <a:alpha val="24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2864768" y="2128347"/>
            <a:ext cx="3672408" cy="6283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00135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628800"/>
            <a:ext cx="8857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Wrong connection function (available over communication port) (1/2)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3004524"/>
            <a:ext cx="6120680" cy="2085131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 bwMode="auto">
          <a:xfrm>
            <a:off x="4493438" y="3645024"/>
            <a:ext cx="2043738" cy="144016"/>
          </a:xfrm>
          <a:prstGeom prst="rect">
            <a:avLst/>
          </a:prstGeom>
          <a:solidFill>
            <a:schemeClr val="accent2">
              <a:alpha val="24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33" name="Rettangolo 32"/>
          <p:cNvSpPr/>
          <p:nvPr/>
        </p:nvSpPr>
        <p:spPr bwMode="auto">
          <a:xfrm>
            <a:off x="4493438" y="3789164"/>
            <a:ext cx="2043738" cy="322875"/>
          </a:xfrm>
          <a:prstGeom prst="rect">
            <a:avLst/>
          </a:prstGeom>
          <a:solidFill>
            <a:srgbClr val="92D050">
              <a:alpha val="2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6985818" y="2813672"/>
            <a:ext cx="24405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defTabSz="762000" eaLnBrk="0" hangingPunct="0">
              <a:spcBef>
                <a:spcPct val="50000"/>
              </a:spcBef>
              <a:buClr>
                <a:srgbClr val="FF0000"/>
              </a:buClr>
            </a:pPr>
            <a:r>
              <a:rPr lang="en-GB" sz="1400" dirty="0">
                <a:solidFill>
                  <a:schemeClr val="tx1"/>
                </a:solidFill>
                <a:latin typeface="Arial" charset="0"/>
              </a:rPr>
              <a:t>Enabling, disabling</a:t>
            </a:r>
          </a:p>
        </p:txBody>
      </p:sp>
      <p:cxnSp>
        <p:nvCxnSpPr>
          <p:cNvPr id="35" name="Connettore 1 34"/>
          <p:cNvCxnSpPr>
            <a:endCxn id="45" idx="1"/>
          </p:cNvCxnSpPr>
          <p:nvPr/>
        </p:nvCxnSpPr>
        <p:spPr bwMode="auto">
          <a:xfrm flipV="1">
            <a:off x="6537176" y="3529160"/>
            <a:ext cx="511942" cy="20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969224" y="3256118"/>
            <a:ext cx="2440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defTabSz="762000" eaLnBrk="0" hangingPunct="0">
              <a:spcBef>
                <a:spcPct val="50000"/>
              </a:spcBef>
              <a:buClr>
                <a:srgbClr val="FF0000"/>
              </a:buClr>
              <a:defRPr/>
            </a:pP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Detection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wrong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voltage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phase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sequence</a:t>
            </a:r>
            <a:endParaRPr lang="en-GB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Rettangolo 37"/>
          <p:cNvSpPr/>
          <p:nvPr/>
        </p:nvSpPr>
        <p:spPr bwMode="auto">
          <a:xfrm>
            <a:off x="4493438" y="4112039"/>
            <a:ext cx="2043738" cy="469089"/>
          </a:xfrm>
          <a:prstGeom prst="rect">
            <a:avLst/>
          </a:prstGeom>
          <a:solidFill>
            <a:srgbClr val="FF3300">
              <a:alpha val="2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985818" y="4476114"/>
            <a:ext cx="2575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defTabSz="762000" eaLnBrk="0" hangingPunct="0">
              <a:spcBef>
                <a:spcPct val="50000"/>
              </a:spcBef>
              <a:buClr>
                <a:srgbClr val="FF0000"/>
              </a:buClr>
            </a:pP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Detection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wrong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association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between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phase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voltage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phase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current</a:t>
            </a:r>
            <a:endParaRPr lang="it-IT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6985818" y="3850429"/>
            <a:ext cx="28284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defTabSz="762000" eaLnBrk="0" hangingPunct="0">
              <a:spcBef>
                <a:spcPct val="50000"/>
              </a:spcBef>
              <a:buClr>
                <a:srgbClr val="FF0000"/>
              </a:buClr>
            </a:pP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Detection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wrong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secondary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charset="0"/>
              </a:rPr>
              <a:t>current</a:t>
            </a:r>
            <a:r>
              <a:rPr lang="it-IT" sz="1400" dirty="0">
                <a:solidFill>
                  <a:schemeClr val="tx1"/>
                </a:solidFill>
                <a:latin typeface="Arial" charset="0"/>
              </a:rPr>
              <a:t> connection</a:t>
            </a:r>
          </a:p>
        </p:txBody>
      </p:sp>
      <p:cxnSp>
        <p:nvCxnSpPr>
          <p:cNvPr id="43" name="Connettore 1 42"/>
          <p:cNvCxnSpPr/>
          <p:nvPr/>
        </p:nvCxnSpPr>
        <p:spPr bwMode="auto">
          <a:xfrm>
            <a:off x="6537176" y="3948675"/>
            <a:ext cx="504849" cy="6445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ttangolo 44"/>
          <p:cNvSpPr/>
          <p:nvPr/>
        </p:nvSpPr>
        <p:spPr bwMode="auto">
          <a:xfrm>
            <a:off x="7049118" y="3294556"/>
            <a:ext cx="2656410" cy="469207"/>
          </a:xfrm>
          <a:prstGeom prst="rect">
            <a:avLst/>
          </a:prstGeom>
          <a:solidFill>
            <a:schemeClr val="accent2">
              <a:alpha val="24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7" name="Rettangolo 46"/>
          <p:cNvSpPr/>
          <p:nvPr/>
        </p:nvSpPr>
        <p:spPr bwMode="auto">
          <a:xfrm>
            <a:off x="7049118" y="3866004"/>
            <a:ext cx="2656410" cy="524281"/>
          </a:xfrm>
          <a:prstGeom prst="rect">
            <a:avLst/>
          </a:prstGeom>
          <a:solidFill>
            <a:srgbClr val="92D050">
              <a:alpha val="2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7049118" y="4530433"/>
            <a:ext cx="2656410" cy="684345"/>
          </a:xfrm>
          <a:prstGeom prst="rect">
            <a:avLst/>
          </a:prstGeom>
          <a:solidFill>
            <a:srgbClr val="FF3300">
              <a:alpha val="2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cxnSp>
        <p:nvCxnSpPr>
          <p:cNvPr id="49" name="Connettore 1 48"/>
          <p:cNvCxnSpPr>
            <a:endCxn id="48" idx="1"/>
          </p:cNvCxnSpPr>
          <p:nvPr/>
        </p:nvCxnSpPr>
        <p:spPr bwMode="auto">
          <a:xfrm>
            <a:off x="6537176" y="4341419"/>
            <a:ext cx="511942" cy="5311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ttangolo 52"/>
          <p:cNvSpPr/>
          <p:nvPr/>
        </p:nvSpPr>
        <p:spPr bwMode="auto">
          <a:xfrm>
            <a:off x="4493438" y="3273715"/>
            <a:ext cx="2043738" cy="374327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55" name="Rettangolo 54"/>
          <p:cNvSpPr/>
          <p:nvPr/>
        </p:nvSpPr>
        <p:spPr bwMode="auto">
          <a:xfrm>
            <a:off x="7049118" y="2775913"/>
            <a:ext cx="2656410" cy="374327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cxnSp>
        <p:nvCxnSpPr>
          <p:cNvPr id="56" name="Connettore 1 55"/>
          <p:cNvCxnSpPr>
            <a:endCxn id="55" idx="1"/>
          </p:cNvCxnSpPr>
          <p:nvPr/>
        </p:nvCxnSpPr>
        <p:spPr bwMode="auto">
          <a:xfrm flipV="1">
            <a:off x="6537176" y="2963077"/>
            <a:ext cx="511942" cy="48470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ttangolo 20"/>
          <p:cNvSpPr/>
          <p:nvPr/>
        </p:nvSpPr>
        <p:spPr bwMode="auto">
          <a:xfrm>
            <a:off x="416496" y="3009014"/>
            <a:ext cx="6120680" cy="2080641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7142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825" y="1628800"/>
            <a:ext cx="8857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2925" lvl="1" indent="-277813" defTabSz="762000"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▼"/>
              <a:defRPr/>
            </a:pPr>
            <a:r>
              <a:rPr lang="en-GB" sz="1600" b="0" dirty="0">
                <a:solidFill>
                  <a:schemeClr val="tx1"/>
                </a:solidFill>
                <a:latin typeface="Arial" charset="0"/>
              </a:rPr>
              <a:t>Wrong connection function (available over communication port) (2/2)   </a:t>
            </a:r>
          </a:p>
        </p:txBody>
      </p:sp>
      <p:pic>
        <p:nvPicPr>
          <p:cNvPr id="21" name="Picture 19" descr="Grafic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560" y="2563219"/>
            <a:ext cx="3239872" cy="29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152800" y="3553841"/>
            <a:ext cx="5904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PF</a:t>
            </a:r>
          </a:p>
          <a:p>
            <a:pPr lvl="2">
              <a:lnSpc>
                <a:spcPct val="150000"/>
              </a:lnSpc>
            </a:pP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0.77L and 0.99C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6996" y="873466"/>
            <a:ext cx="86423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EM210_AV – New features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3183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52_weltkrtf.ppt - Weltkarte">
  <a:themeElements>
    <a:clrScheme name="">
      <a:dk1>
        <a:srgbClr val="000000"/>
      </a:dk1>
      <a:lt1>
        <a:srgbClr val="FFFFFF"/>
      </a:lt1>
      <a:dk2>
        <a:srgbClr val="FC0128"/>
      </a:dk2>
      <a:lt2>
        <a:srgbClr val="FFFFFF"/>
      </a:lt2>
      <a:accent1>
        <a:srgbClr val="618FFD"/>
      </a:accent1>
      <a:accent2>
        <a:srgbClr val="FAFD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E3E500"/>
      </a:accent6>
      <a:hlink>
        <a:srgbClr val="00FFFF"/>
      </a:hlink>
      <a:folHlink>
        <a:srgbClr val="8CF4EA"/>
      </a:folHlink>
    </a:clrScheme>
    <a:fontScheme name="weltkrtf.ppt - Weltkarte">
      <a:majorFont>
        <a:latin typeface="Arial Black"/>
        <a:ea typeface=""/>
        <a:cs typeface=""/>
      </a:majorFont>
      <a:minorFont>
        <a:latin typeface="B Futur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Bk BT" pitchFamily="34" charset="0"/>
          </a:defRPr>
        </a:defPPr>
      </a:lstStyle>
    </a:lnDef>
  </a:objectDefaults>
  <a:extraClrSchemeLst>
    <a:extraClrScheme>
      <a:clrScheme name="weltkrtf.ppt - Weltkar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krtf.ppt - Weltkar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ltkrtf.ppt - Weltkar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krtf.ppt - Weltkar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krtf.ppt - Weltkar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krtf.ppt - Weltkar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ltkrtf.ppt - Weltkar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42401</TotalTime>
  <Pages>92</Pages>
  <Words>621</Words>
  <Application>Microsoft Office PowerPoint</Application>
  <PresentationFormat>A4 Paper (210x297 mm)</PresentationFormat>
  <Paragraphs>127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Futura Bk BT</vt:lpstr>
      <vt:lpstr>Times New Roman</vt:lpstr>
      <vt:lpstr>Wingdings</vt:lpstr>
      <vt:lpstr>52_weltkrtf.ppt - Weltkarte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International Product Manager</Manager>
  <Company>Carlo Gavazzi Controls Belluno-Italy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Chapter3 Products EM</dc:title>
  <dc:subject>PG: overview, specs, competitors, positioning, sales channels</dc:subject>
  <dc:creator>Fabio D'Incà</dc:creator>
  <dc:description>Last updating May 2003</dc:description>
  <cp:lastModifiedBy>Will Darby</cp:lastModifiedBy>
  <cp:revision>4858</cp:revision>
  <cp:lastPrinted>2001-02-26T15:21:24Z</cp:lastPrinted>
  <dcterms:created xsi:type="dcterms:W3CDTF">1998-10-03T08:38:36Z</dcterms:created>
  <dcterms:modified xsi:type="dcterms:W3CDTF">2017-01-05T14:33:49Z</dcterms:modified>
  <cp:category>Trainings</cp:category>
</cp:coreProperties>
</file>